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316" r:id="rId3"/>
    <p:sldId id="317" r:id="rId4"/>
    <p:sldId id="310" r:id="rId5"/>
    <p:sldId id="277" r:id="rId6"/>
    <p:sldId id="258" r:id="rId7"/>
    <p:sldId id="283" r:id="rId8"/>
    <p:sldId id="264" r:id="rId9"/>
    <p:sldId id="262" r:id="rId10"/>
    <p:sldId id="287" r:id="rId11"/>
    <p:sldId id="288" r:id="rId12"/>
    <p:sldId id="297" r:id="rId13"/>
    <p:sldId id="289" r:id="rId14"/>
    <p:sldId id="290" r:id="rId15"/>
    <p:sldId id="292" r:id="rId16"/>
    <p:sldId id="259" r:id="rId17"/>
    <p:sldId id="284" r:id="rId18"/>
    <p:sldId id="279" r:id="rId19"/>
    <p:sldId id="260" r:id="rId20"/>
    <p:sldId id="319" r:id="rId21"/>
    <p:sldId id="300" r:id="rId22"/>
    <p:sldId id="294" r:id="rId23"/>
    <p:sldId id="278" r:id="rId24"/>
    <p:sldId id="332" r:id="rId25"/>
    <p:sldId id="303" r:id="rId26"/>
    <p:sldId id="299" r:id="rId27"/>
    <p:sldId id="282" r:id="rId28"/>
    <p:sldId id="321" r:id="rId29"/>
    <p:sldId id="313" r:id="rId30"/>
    <p:sldId id="327" r:id="rId31"/>
    <p:sldId id="328" r:id="rId32"/>
    <p:sldId id="329" r:id="rId33"/>
    <p:sldId id="286" r:id="rId34"/>
    <p:sldId id="330" r:id="rId35"/>
    <p:sldId id="322" r:id="rId36"/>
    <p:sldId id="320" r:id="rId37"/>
    <p:sldId id="302" r:id="rId38"/>
    <p:sldId id="331" r:id="rId39"/>
    <p:sldId id="307" r:id="rId40"/>
    <p:sldId id="308" r:id="rId41"/>
    <p:sldId id="326" r:id="rId42"/>
    <p:sldId id="318" r:id="rId43"/>
    <p:sldId id="295" r:id="rId44"/>
    <p:sldId id="306" r:id="rId45"/>
    <p:sldId id="265" r:id="rId46"/>
    <p:sldId id="266" r:id="rId47"/>
    <p:sldId id="268" r:id="rId48"/>
    <p:sldId id="267" r:id="rId49"/>
    <p:sldId id="333" r:id="rId50"/>
    <p:sldId id="336" r:id="rId51"/>
    <p:sldId id="335" r:id="rId52"/>
    <p:sldId id="334" r:id="rId53"/>
  </p:sldIdLst>
  <p:sldSz cx="9144000" cy="6858000" type="screen4x3"/>
  <p:notesSz cx="6888163" cy="100203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316" autoAdjust="0"/>
    <p:restoredTop sz="94569" autoAdjust="0"/>
  </p:normalViewPr>
  <p:slideViewPr>
    <p:cSldViewPr>
      <p:cViewPr varScale="1">
        <p:scale>
          <a:sx n="87" d="100"/>
          <a:sy n="87" d="100"/>
        </p:scale>
        <p:origin x="-9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9198E-CFD9-4075-A8FA-3ADA5C966AC2}" type="datetimeFigureOut">
              <a:rPr lang="sv-SE" smtClean="0"/>
              <a:pPr/>
              <a:t>16-02-21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0BE59-555D-41E3-9718-2589FC9FF95A}" type="slidenum">
              <a:rPr lang="sv-SE" smtClean="0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5624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0BE59-555D-41E3-9718-2589FC9FF95A}" type="slidenum">
              <a:rPr lang="sv-SE" smtClean="0"/>
              <a:pPr/>
              <a:t>1</a:t>
            </a:fld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3613-4BF4-41C6-A462-A4EF8F0BC27F}" type="datetimeFigureOut">
              <a:rPr lang="sv-SE" smtClean="0"/>
              <a:pPr/>
              <a:t>16-02-21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82A1-1640-4997-ABEF-2BD5A11677AC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3613-4BF4-41C6-A462-A4EF8F0BC27F}" type="datetimeFigureOut">
              <a:rPr lang="sv-SE" smtClean="0"/>
              <a:pPr/>
              <a:t>16-02-21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82A1-1640-4997-ABEF-2BD5A11677AC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3613-4BF4-41C6-A462-A4EF8F0BC27F}" type="datetimeFigureOut">
              <a:rPr lang="sv-SE" smtClean="0"/>
              <a:pPr/>
              <a:t>16-02-21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82A1-1640-4997-ABEF-2BD5A11677AC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3613-4BF4-41C6-A462-A4EF8F0BC27F}" type="datetimeFigureOut">
              <a:rPr lang="sv-SE" smtClean="0"/>
              <a:pPr/>
              <a:t>16-02-21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82A1-1640-4997-ABEF-2BD5A11677AC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3613-4BF4-41C6-A462-A4EF8F0BC27F}" type="datetimeFigureOut">
              <a:rPr lang="sv-SE" smtClean="0"/>
              <a:pPr/>
              <a:t>16-02-21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82A1-1640-4997-ABEF-2BD5A11677AC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3613-4BF4-41C6-A462-A4EF8F0BC27F}" type="datetimeFigureOut">
              <a:rPr lang="sv-SE" smtClean="0"/>
              <a:pPr/>
              <a:t>16-02-21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82A1-1640-4997-ABEF-2BD5A11677AC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3613-4BF4-41C6-A462-A4EF8F0BC27F}" type="datetimeFigureOut">
              <a:rPr lang="sv-SE" smtClean="0"/>
              <a:pPr/>
              <a:t>16-02-21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82A1-1640-4997-ABEF-2BD5A11677AC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3613-4BF4-41C6-A462-A4EF8F0BC27F}" type="datetimeFigureOut">
              <a:rPr lang="sv-SE" smtClean="0"/>
              <a:pPr/>
              <a:t>16-02-21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82A1-1640-4997-ABEF-2BD5A11677AC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3613-4BF4-41C6-A462-A4EF8F0BC27F}" type="datetimeFigureOut">
              <a:rPr lang="sv-SE" smtClean="0"/>
              <a:pPr/>
              <a:t>16-02-21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82A1-1640-4997-ABEF-2BD5A11677AC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3613-4BF4-41C6-A462-A4EF8F0BC27F}" type="datetimeFigureOut">
              <a:rPr lang="sv-SE" smtClean="0"/>
              <a:pPr/>
              <a:t>16-02-21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82A1-1640-4997-ABEF-2BD5A11677AC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3613-4BF4-41C6-A462-A4EF8F0BC27F}" type="datetimeFigureOut">
              <a:rPr lang="sv-SE" smtClean="0"/>
              <a:pPr/>
              <a:t>16-02-21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082A1-1640-4997-ABEF-2BD5A11677AC}" type="slidenum">
              <a:rPr lang="sv-SE" smtClean="0"/>
              <a:pPr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A3613-4BF4-41C6-A462-A4EF8F0BC27F}" type="datetimeFigureOut">
              <a:rPr lang="sv-SE" smtClean="0"/>
              <a:pPr/>
              <a:t>16-02-21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082A1-1640-4997-ABEF-2BD5A11677AC}" type="slidenum">
              <a:rPr lang="sv-SE" smtClean="0"/>
              <a:pPr/>
              <a:t>‹Nr.›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ödrakindsfiber_v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498" y="548679"/>
            <a:ext cx="8383966" cy="4631143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894535" y="3789040"/>
            <a:ext cx="5354928" cy="141577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Information  </a:t>
            </a:r>
          </a:p>
          <a:p>
            <a:pPr algn="ctr"/>
            <a:r>
              <a:rPr lang="sv-SE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2016 02 14</a:t>
            </a:r>
            <a:endParaRPr lang="sv-SE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043608" y="5085184"/>
            <a:ext cx="71287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v-SE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Malin Hilding  ordf.</a:t>
            </a:r>
            <a:endParaRPr lang="sv-SE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008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 rot="20682433">
            <a:off x="3445547" y="5035067"/>
            <a:ext cx="4011034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v-SE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395 km slang</a:t>
            </a:r>
            <a:endParaRPr lang="sv-SE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100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832772" y="5301208"/>
            <a:ext cx="7483643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v-SE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222 </a:t>
            </a:r>
            <a:r>
              <a:rPr lang="sv-S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km  markförläggning</a:t>
            </a:r>
            <a:endParaRPr lang="sv-SE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105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 rot="839274">
            <a:off x="827584" y="4813994"/>
            <a:ext cx="6026231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v-SE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 km sjökabel</a:t>
            </a:r>
            <a:endParaRPr lang="sv-SE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106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 rot="21142267">
            <a:off x="4355976" y="3789040"/>
            <a:ext cx="4464496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v-SE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295 km fiber</a:t>
            </a:r>
            <a:endParaRPr lang="sv-SE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10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107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 rot="818204">
            <a:off x="0" y="2967335"/>
            <a:ext cx="6084169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v-SE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&gt; 5000 svetsskarvar</a:t>
            </a:r>
            <a:endParaRPr lang="sv-SE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024px-Fiberkab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89" y="0"/>
            <a:ext cx="9096622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611560" y="548680"/>
            <a:ext cx="63367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Kärnan  5/100 mm</a:t>
            </a:r>
            <a:endParaRPr lang="sv-SE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306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0"/>
            <a:ext cx="5616624" cy="6741368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619672" y="404664"/>
            <a:ext cx="6336703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5400" b="1" cap="none" spc="0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Mediaomvandlare</a:t>
            </a:r>
            <a:endParaRPr lang="sv-SE" sz="5400" b="1" cap="none" spc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KOMMUNIKATIONS OCH TJÄNSTEOPERATÖR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sv-SE" dirty="0" smtClean="0"/>
              <a:t>NET at ONCE    huvudkontor VÄXJÖ</a:t>
            </a:r>
          </a:p>
          <a:p>
            <a:r>
              <a:rPr lang="sv-SE" dirty="0" smtClean="0"/>
              <a:t>INTERNET   200/200 Mb/sek</a:t>
            </a:r>
          </a:p>
          <a:p>
            <a:r>
              <a:rPr lang="sv-SE" dirty="0" smtClean="0"/>
              <a:t>TELEFON     grundavgift</a:t>
            </a:r>
          </a:p>
          <a:p>
            <a:r>
              <a:rPr lang="sv-SE" dirty="0" smtClean="0"/>
              <a:t>TV utbud via SAPPA   18  kanaler</a:t>
            </a:r>
          </a:p>
          <a:p>
            <a:endParaRPr lang="sv-SE" sz="2400" dirty="0" smtClean="0"/>
          </a:p>
          <a:p>
            <a:r>
              <a:rPr lang="sv-SE" i="1" dirty="0" smtClean="0"/>
              <a:t>5 ÅRSAVTAL 2014-2018</a:t>
            </a:r>
            <a:endParaRPr lang="sv-SE" i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ag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2880320" cy="3465233"/>
          </a:xfrm>
          <a:prstGeom prst="rect">
            <a:avLst/>
          </a:prstGeom>
        </p:spPr>
      </p:pic>
      <p:pic>
        <p:nvPicPr>
          <p:cNvPr id="3" name="Bildobjekt 2" descr="dag1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1556792"/>
            <a:ext cx="2520280" cy="2088232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131840" y="764704"/>
            <a:ext cx="48701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Dramatiskt teknikskifte</a:t>
            </a:r>
            <a:endParaRPr lang="sv-SE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539552" y="3573016"/>
            <a:ext cx="76328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Från analog till digital t</a:t>
            </a:r>
            <a:r>
              <a:rPr lang="sv-SE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eknik och in i den virtuella världen </a:t>
            </a:r>
            <a:endParaRPr lang="sv-SE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-249728" y="5860434"/>
            <a:ext cx="96434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v-SE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 inte helt smärtfri omställning</a:t>
            </a:r>
            <a:endParaRPr lang="sv-SE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Bildobjekt 6" descr="dag1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138" y="4005064"/>
            <a:ext cx="2754398" cy="1872208"/>
          </a:xfrm>
          <a:prstGeom prst="rect">
            <a:avLst/>
          </a:prstGeom>
        </p:spPr>
      </p:pic>
      <p:pic>
        <p:nvPicPr>
          <p:cNvPr id="8" name="Bildobjekt 7" descr="dag1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4149080"/>
            <a:ext cx="2667000" cy="1800200"/>
          </a:xfrm>
          <a:prstGeom prst="rect">
            <a:avLst/>
          </a:prstGeom>
        </p:spPr>
      </p:pic>
      <p:pic>
        <p:nvPicPr>
          <p:cNvPr id="9" name="Bildobjekt 8" descr="dag1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220613" y="4077072"/>
            <a:ext cx="2865384" cy="1944216"/>
          </a:xfrm>
          <a:prstGeom prst="rect">
            <a:avLst/>
          </a:prstGeom>
        </p:spPr>
      </p:pic>
      <p:pic>
        <p:nvPicPr>
          <p:cNvPr id="10" name="Bildobjekt 9" descr="LOGGAx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1628800"/>
            <a:ext cx="2664296" cy="1800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ödrakindsfiber_v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6632"/>
            <a:ext cx="8064896" cy="4608512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611560" y="3844944"/>
            <a:ext cx="77768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36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Vi är en förening där vi/du är delägare och bestämmer när, var o hur</a:t>
            </a:r>
          </a:p>
          <a:p>
            <a:pPr algn="ctr"/>
            <a:endParaRPr lang="sv-SE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467544" y="3501008"/>
            <a:ext cx="7920880" cy="1728192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ödrakindsfiber_v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764704"/>
            <a:ext cx="7560840" cy="3528392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611560" y="3789040"/>
            <a:ext cx="7776864" cy="187743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50800" dir="5400000" algn="ctr" rotWithShape="0">
              <a:srgbClr val="FF0000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FAS 2    20</a:t>
            </a:r>
            <a:r>
              <a:rPr lang="sv-SE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16 ?</a:t>
            </a:r>
          </a:p>
          <a:p>
            <a:pPr algn="ctr"/>
            <a:endParaRPr lang="sv-SE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FF0000"/>
                </a:solidFill>
              </a:rPr>
              <a:t>DAGSLÄGET   för  FAS 2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FF0000"/>
                </a:solidFill>
              </a:rPr>
              <a:t>127  INTRESSEANMÄLNINGAR</a:t>
            </a:r>
            <a:endParaRPr lang="sv-SE" dirty="0" smtClean="0"/>
          </a:p>
          <a:p>
            <a:r>
              <a:rPr lang="sv-SE" i="1" dirty="0" smtClean="0">
                <a:solidFill>
                  <a:srgbClr val="FF0000"/>
                </a:solidFill>
              </a:rPr>
              <a:t>Som innebär </a:t>
            </a:r>
          </a:p>
          <a:p>
            <a:r>
              <a:rPr lang="sv-SE" dirty="0" smtClean="0"/>
              <a:t> </a:t>
            </a:r>
          </a:p>
          <a:p>
            <a:r>
              <a:rPr lang="sv-SE" dirty="0" smtClean="0"/>
              <a:t>37 KM  GRÄVNING</a:t>
            </a:r>
          </a:p>
          <a:p>
            <a:r>
              <a:rPr lang="sv-SE" dirty="0" smtClean="0"/>
              <a:t>41 KM SLANG</a:t>
            </a:r>
          </a:p>
          <a:p>
            <a:r>
              <a:rPr lang="sv-SE" dirty="0" smtClean="0"/>
              <a:t>60 KM FIBER            </a:t>
            </a:r>
            <a:r>
              <a:rPr lang="sv-SE" sz="1800" i="1" dirty="0" smtClean="0"/>
              <a:t>(BYTEN  +  BEF TOMSLANG)</a:t>
            </a:r>
          </a:p>
          <a:p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67544" y="1196752"/>
            <a:ext cx="7772400" cy="2016223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sv-SE" sz="7200" b="1" i="1" dirty="0" smtClean="0"/>
              <a:t>KOSTNADER  ?</a:t>
            </a:r>
            <a:br>
              <a:rPr lang="sv-SE" sz="7200" b="1" i="1" dirty="0" smtClean="0"/>
            </a:br>
            <a:endParaRPr lang="sv-SE" sz="7200" b="1" i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BIDRAGS ?</a:t>
            </a:r>
            <a:r>
              <a:rPr lang="sv-SE" dirty="0" err="1" smtClean="0"/>
              <a:t>-an</a:t>
            </a:r>
            <a:r>
              <a:rPr lang="sv-SE" dirty="0" smtClean="0"/>
              <a:t>  3,25 miljarder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v-SE" dirty="0" smtClean="0"/>
              <a:t>REGELDISKUSIONER      JV   &gt; 2 ÅR</a:t>
            </a:r>
          </a:p>
          <a:p>
            <a:endParaRPr lang="sv-SE" dirty="0" smtClean="0"/>
          </a:p>
          <a:p>
            <a:r>
              <a:rPr lang="sv-SE" dirty="0" smtClean="0"/>
              <a:t>MÅNGA HAR VÄNTAT LÄNGE  = KÖ</a:t>
            </a:r>
          </a:p>
          <a:p>
            <a:r>
              <a:rPr lang="sv-SE" dirty="0" smtClean="0"/>
              <a:t>EJ  TÄTORT = Ö FRÖLUNDA            avgår ca: 25 </a:t>
            </a:r>
            <a:r>
              <a:rPr lang="sv-SE" dirty="0" err="1" smtClean="0"/>
              <a:t>st</a:t>
            </a:r>
            <a:endParaRPr lang="sv-SE" dirty="0" smtClean="0"/>
          </a:p>
          <a:p>
            <a:r>
              <a:rPr lang="sv-SE" dirty="0" smtClean="0"/>
              <a:t>EJ FÖRETAG                                      avgår  ca: fåtal ?</a:t>
            </a:r>
          </a:p>
          <a:p>
            <a:r>
              <a:rPr lang="sv-SE" dirty="0" smtClean="0"/>
              <a:t>EJ BOKFÖRDA HÄR                          avgår  ca:  42 </a:t>
            </a:r>
            <a:r>
              <a:rPr lang="sv-SE" dirty="0" err="1" smtClean="0"/>
              <a:t>st</a:t>
            </a:r>
            <a:endParaRPr lang="sv-SE" dirty="0" smtClean="0"/>
          </a:p>
          <a:p>
            <a:r>
              <a:rPr lang="sv-SE" dirty="0" smtClean="0"/>
              <a:t>EJ ”GRÖNA OMRÅDEN”		avgår   ca: ?</a:t>
            </a:r>
          </a:p>
          <a:p>
            <a:r>
              <a:rPr lang="sv-SE" dirty="0" smtClean="0"/>
              <a:t>OFENTLIG UPPHANDLING mm KRÅNGEL</a:t>
            </a:r>
          </a:p>
          <a:p>
            <a:endParaRPr lang="sv-SE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1656183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sv-SE" sz="6000" b="1" i="1" dirty="0" smtClean="0"/>
              <a:t>KOSTNADER  ?</a:t>
            </a:r>
            <a:br>
              <a:rPr lang="sv-SE" sz="6000" b="1" i="1" dirty="0" smtClean="0"/>
            </a:br>
            <a:endParaRPr lang="sv-SE" sz="6000" b="1" i="1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2852936"/>
            <a:ext cx="6400800" cy="2785864"/>
          </a:xfr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</a:rPr>
              <a:t>MÄNGDBEROENDE </a:t>
            </a:r>
          </a:p>
          <a:p>
            <a:r>
              <a:rPr lang="sv-SE" sz="1800" i="1" dirty="0" smtClean="0">
                <a:solidFill>
                  <a:srgbClr val="FF0000"/>
                </a:solidFill>
              </a:rPr>
              <a:t>SÅ NI AVGÖR DELVIS</a:t>
            </a:r>
          </a:p>
          <a:p>
            <a:endParaRPr lang="sv-SE" sz="1800" i="1" dirty="0" smtClean="0">
              <a:solidFill>
                <a:srgbClr val="FF0000"/>
              </a:solidFill>
            </a:endParaRPr>
          </a:p>
          <a:p>
            <a:endParaRPr lang="sv-SE" sz="1800" i="1" dirty="0">
              <a:solidFill>
                <a:srgbClr val="FF0000"/>
              </a:solidFill>
            </a:endParaRPr>
          </a:p>
          <a:p>
            <a:r>
              <a:rPr lang="sv-SE" i="1" dirty="0" smtClean="0">
                <a:solidFill>
                  <a:srgbClr val="FF0000"/>
                </a:solidFill>
              </a:rPr>
              <a:t>Dock   MAX  22000.- KR  per insats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1656183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sv-SE" sz="6000" b="1" i="1" dirty="0" smtClean="0"/>
              <a:t>KOSTNADER  ?</a:t>
            </a:r>
            <a:br>
              <a:rPr lang="sv-SE" sz="6000" b="1" i="1" dirty="0" smtClean="0"/>
            </a:br>
            <a:endParaRPr lang="sv-SE" sz="6000" b="1" i="1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47664" y="2636912"/>
            <a:ext cx="6400800" cy="2520280"/>
          </a:xfr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sv-SE" dirty="0" smtClean="0">
                <a:solidFill>
                  <a:srgbClr val="FF0000"/>
                </a:solidFill>
              </a:rPr>
              <a:t>MÄNGDBEROENDE </a:t>
            </a:r>
          </a:p>
          <a:p>
            <a:r>
              <a:rPr lang="sv-SE" sz="1800" i="1" dirty="0" smtClean="0">
                <a:solidFill>
                  <a:srgbClr val="FF0000"/>
                </a:solidFill>
              </a:rPr>
              <a:t>SÅ NI AVGÖR DELVIS</a:t>
            </a:r>
          </a:p>
          <a:p>
            <a:endParaRPr lang="sv-SE" sz="1800" i="1" dirty="0" smtClean="0">
              <a:solidFill>
                <a:srgbClr val="FF0000"/>
              </a:solidFill>
            </a:endParaRPr>
          </a:p>
          <a:p>
            <a:endParaRPr lang="sv-SE" sz="1800" i="1" dirty="0">
              <a:solidFill>
                <a:srgbClr val="FF0000"/>
              </a:solidFill>
            </a:endParaRPr>
          </a:p>
          <a:p>
            <a:r>
              <a:rPr lang="sv-SE" i="1" dirty="0" smtClean="0">
                <a:solidFill>
                  <a:srgbClr val="FF0000"/>
                </a:solidFill>
              </a:rPr>
              <a:t>Dock   MAX  22000.- KR  per insats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4788024" y="4941168"/>
            <a:ext cx="3312368" cy="1015663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Totalt   ex MOMS   34300:-</a:t>
            </a:r>
          </a:p>
          <a:p>
            <a:r>
              <a:rPr lang="sv-SE" sz="2000" dirty="0" smtClean="0"/>
              <a:t>Ej bet. arbete        &gt; 6000:-</a:t>
            </a:r>
          </a:p>
          <a:p>
            <a:r>
              <a:rPr lang="sv-SE" sz="2000" dirty="0" smtClean="0"/>
              <a:t>Ink MOMS          &gt; 50 000:-</a:t>
            </a:r>
            <a:endParaRPr lang="sv-SE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ödrakindsfiber_v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764704"/>
            <a:ext cx="7560840" cy="3528392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611560" y="3789040"/>
            <a:ext cx="7776864" cy="187743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50800" dir="5400000" algn="ctr" rotWithShape="0">
              <a:srgbClr val="FF0000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FAS 2    20</a:t>
            </a:r>
            <a:r>
              <a:rPr lang="sv-SE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16 ?</a:t>
            </a:r>
          </a:p>
          <a:p>
            <a:pPr algn="ctr"/>
            <a:r>
              <a:rPr lang="sv-SE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Kenneth Hansson</a:t>
            </a:r>
            <a:endParaRPr lang="sv-SE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AKTVITETER I NÄRTID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 smtClean="0">
                <a:solidFill>
                  <a:srgbClr val="FF0000"/>
                </a:solidFill>
              </a:rPr>
              <a:t>ANSLUTNINGSAVTAL</a:t>
            </a:r>
            <a:r>
              <a:rPr lang="sv-SE" dirty="0" smtClean="0">
                <a:solidFill>
                  <a:srgbClr val="FF0000"/>
                </a:solidFill>
              </a:rPr>
              <a:t> senast 4 Mars</a:t>
            </a:r>
          </a:p>
          <a:p>
            <a:r>
              <a:rPr lang="sv-SE" b="1" dirty="0" smtClean="0"/>
              <a:t>UPPDATERING PROJEKTERING/KALKYL</a:t>
            </a:r>
          </a:p>
          <a:p>
            <a:r>
              <a:rPr lang="sv-SE" b="1" dirty="0" smtClean="0"/>
              <a:t>STÄMMA 20 Mars   redovisning start beslut</a:t>
            </a:r>
          </a:p>
          <a:p>
            <a:r>
              <a:rPr lang="sv-SE" b="1" dirty="0" smtClean="0"/>
              <a:t>MARKAVTAL</a:t>
            </a:r>
          </a:p>
          <a:p>
            <a:r>
              <a:rPr lang="sv-SE" b="1" dirty="0" smtClean="0"/>
              <a:t>MILJÖSAMRÅD</a:t>
            </a:r>
          </a:p>
          <a:p>
            <a:r>
              <a:rPr lang="sv-SE" b="1" smtClean="0"/>
              <a:t>START  ENTREPRENAD</a:t>
            </a:r>
            <a:endParaRPr lang="sv-SE" b="1" dirty="0"/>
          </a:p>
        </p:txBody>
      </p:sp>
      <p:sp>
        <p:nvSpPr>
          <p:cNvPr id="4" name="Rektangel 3"/>
          <p:cNvSpPr/>
          <p:nvPr/>
        </p:nvSpPr>
        <p:spPr>
          <a:xfrm>
            <a:off x="10332640" y="2780928"/>
            <a:ext cx="360040" cy="1728192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ag5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3861048"/>
            <a:ext cx="2814584" cy="3982126"/>
          </a:xfrm>
          <a:prstGeom prst="rect">
            <a:avLst/>
          </a:prstGeom>
        </p:spPr>
      </p:pic>
      <p:pic>
        <p:nvPicPr>
          <p:cNvPr id="3" name="Bildobjekt 2" descr="dag5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404664"/>
            <a:ext cx="2639656" cy="3734634"/>
          </a:xfrm>
          <a:prstGeom prst="rect">
            <a:avLst/>
          </a:prstGeom>
        </p:spPr>
      </p:pic>
      <p:pic>
        <p:nvPicPr>
          <p:cNvPr id="4" name="Bildobjekt 3" descr="dag5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908720"/>
            <a:ext cx="3203848" cy="4532862"/>
          </a:xfrm>
          <a:prstGeom prst="rect">
            <a:avLst/>
          </a:prstGeom>
        </p:spPr>
      </p:pic>
      <p:pic>
        <p:nvPicPr>
          <p:cNvPr id="5" name="Bildobjekt 4" descr="dag5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71400"/>
            <a:ext cx="3237962" cy="458112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ag5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-135963"/>
            <a:ext cx="5112567" cy="72317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ödrakindsfiber_v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92696"/>
            <a:ext cx="7560840" cy="377842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611560" y="3844944"/>
            <a:ext cx="7776864" cy="175432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lvl="1" algn="ctr"/>
            <a:r>
              <a:rPr lang="sv-SE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 första  fem (5) åren</a:t>
            </a:r>
          </a:p>
          <a:p>
            <a:pPr lvl="1" algn="ctr"/>
            <a:endParaRPr lang="sv-SE" sz="3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lvl="1" algn="ctr"/>
            <a:r>
              <a:rPr lang="sv-SE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Gunnar Johansson</a:t>
            </a:r>
            <a:endParaRPr lang="sv-SE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ag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8892480" cy="4536504"/>
          </a:xfrm>
          <a:prstGeom prst="rect">
            <a:avLst/>
          </a:prstGeom>
        </p:spPr>
      </p:pic>
      <p:sp>
        <p:nvSpPr>
          <p:cNvPr id="3" name="Rektangel med rundade hörn 2"/>
          <p:cNvSpPr/>
          <p:nvPr/>
        </p:nvSpPr>
        <p:spPr>
          <a:xfrm>
            <a:off x="179512" y="2636912"/>
            <a:ext cx="5616624" cy="1008112"/>
          </a:xfrm>
          <a:prstGeom prst="round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ag5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164" y="260647"/>
            <a:ext cx="8215292" cy="6331787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539552" y="2204864"/>
            <a:ext cx="8136904" cy="1080120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ag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7990906" cy="5760640"/>
          </a:xfrm>
          <a:prstGeom prst="rect">
            <a:avLst/>
          </a:prstGeom>
        </p:spPr>
      </p:pic>
      <p:sp>
        <p:nvSpPr>
          <p:cNvPr id="3" name="Rektangel med rundade hörn 2"/>
          <p:cNvSpPr/>
          <p:nvPr/>
        </p:nvSpPr>
        <p:spPr>
          <a:xfrm>
            <a:off x="395536" y="3068960"/>
            <a:ext cx="8136904" cy="1800200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4644008" y="4293096"/>
            <a:ext cx="380579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v-SE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Vilande anslutning</a:t>
            </a:r>
            <a:endParaRPr lang="sv-SE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ag5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143999" cy="666935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ag5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3739860"/>
          </a:xfrm>
          <a:prstGeom prst="rect">
            <a:avLst/>
          </a:prstGeom>
        </p:spPr>
      </p:pic>
      <p:sp>
        <p:nvSpPr>
          <p:cNvPr id="3" name="Rektangel med rundade hörn 2"/>
          <p:cNvSpPr/>
          <p:nvPr/>
        </p:nvSpPr>
        <p:spPr>
          <a:xfrm>
            <a:off x="251520" y="3284984"/>
            <a:ext cx="8784976" cy="1656184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Uppgifter vi behöver hjälp med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1"/>
            <a:ext cx="7787208" cy="2836912"/>
          </a:xfrm>
        </p:spPr>
        <p:txBody>
          <a:bodyPr>
            <a:normAutofit/>
          </a:bodyPr>
          <a:lstStyle/>
          <a:p>
            <a:r>
              <a:rPr lang="sv-SE" sz="4400" dirty="0" smtClean="0"/>
              <a:t>Markavtal </a:t>
            </a:r>
          </a:p>
          <a:p>
            <a:r>
              <a:rPr lang="sv-SE" sz="4400" dirty="0" smtClean="0"/>
              <a:t>Miljösamråd</a:t>
            </a:r>
          </a:p>
          <a:p>
            <a:r>
              <a:rPr lang="sv-SE" sz="4400" dirty="0" smtClean="0"/>
              <a:t>Dispenser </a:t>
            </a:r>
            <a:endParaRPr lang="sv-SE" sz="4400" dirty="0"/>
          </a:p>
        </p:txBody>
      </p:sp>
      <p:sp>
        <p:nvSpPr>
          <p:cNvPr id="4" name="textruta 3"/>
          <p:cNvSpPr txBox="1"/>
          <p:nvPr/>
        </p:nvSpPr>
        <p:spPr>
          <a:xfrm>
            <a:off x="3203848" y="5013176"/>
            <a:ext cx="504056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sv-SE" dirty="0" smtClean="0"/>
              <a:t>Kenneth Hansson</a:t>
            </a:r>
          </a:p>
          <a:p>
            <a:r>
              <a:rPr lang="sv-SE" dirty="0" smtClean="0"/>
              <a:t>076 8215042</a:t>
            </a:r>
          </a:p>
          <a:p>
            <a:r>
              <a:rPr lang="sv-SE" dirty="0" smtClean="0"/>
              <a:t>khansson78@gmail.com</a:t>
            </a:r>
            <a:endParaRPr lang="sv-SE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ödrakindsfiber_v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764704"/>
            <a:ext cx="7560840" cy="3528392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611560" y="3789040"/>
            <a:ext cx="7776864" cy="298543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50800" dir="5400000" algn="ctr" rotWithShape="0">
              <a:srgbClr val="FF0000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FAS 2    20</a:t>
            </a:r>
            <a:r>
              <a:rPr lang="sv-SE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16 ?</a:t>
            </a:r>
          </a:p>
          <a:p>
            <a:pPr algn="ctr"/>
            <a:r>
              <a:rPr lang="sv-SE" sz="36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Svend-Aage</a:t>
            </a:r>
            <a:r>
              <a:rPr lang="sv-SE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Hansen</a:t>
            </a:r>
          </a:p>
          <a:p>
            <a:pPr algn="ctr"/>
            <a:r>
              <a:rPr lang="sv-SE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Arbetsprocess</a:t>
            </a:r>
            <a:endParaRPr lang="sv-SE" sz="36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endParaRPr lang="sv-SE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ag1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5590356" cy="6858000"/>
          </a:xfrm>
          <a:prstGeom prst="rect">
            <a:avLst/>
          </a:prstGeom>
        </p:spPr>
      </p:pic>
      <p:sp>
        <p:nvSpPr>
          <p:cNvPr id="3" name="Ellips 2"/>
          <p:cNvSpPr/>
          <p:nvPr/>
        </p:nvSpPr>
        <p:spPr>
          <a:xfrm>
            <a:off x="1763688" y="126876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Ellips 3"/>
          <p:cNvSpPr/>
          <p:nvPr/>
        </p:nvSpPr>
        <p:spPr>
          <a:xfrm>
            <a:off x="899592" y="414908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Ellips 4"/>
          <p:cNvSpPr/>
          <p:nvPr/>
        </p:nvSpPr>
        <p:spPr>
          <a:xfrm>
            <a:off x="2123728" y="422108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Ellips 5"/>
          <p:cNvSpPr/>
          <p:nvPr/>
        </p:nvSpPr>
        <p:spPr>
          <a:xfrm>
            <a:off x="2339752" y="630932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Ellips 6"/>
          <p:cNvSpPr/>
          <p:nvPr/>
        </p:nvSpPr>
        <p:spPr>
          <a:xfrm>
            <a:off x="3563888" y="213285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/>
          <p:cNvSpPr/>
          <p:nvPr/>
        </p:nvSpPr>
        <p:spPr>
          <a:xfrm>
            <a:off x="4355976" y="357301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Vänster-höger 10"/>
          <p:cNvSpPr/>
          <p:nvPr/>
        </p:nvSpPr>
        <p:spPr>
          <a:xfrm>
            <a:off x="539552" y="1124744"/>
            <a:ext cx="864096" cy="3600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3" name="Rak 12"/>
          <p:cNvCxnSpPr>
            <a:stCxn id="3" idx="5"/>
          </p:cNvCxnSpPr>
          <p:nvPr/>
        </p:nvCxnSpPr>
        <p:spPr>
          <a:xfrm>
            <a:off x="1886613" y="1391685"/>
            <a:ext cx="1677275" cy="813179"/>
          </a:xfrm>
          <a:prstGeom prst="line">
            <a:avLst/>
          </a:prstGeom>
          <a:ln w="412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/>
          <p:cNvSpPr/>
          <p:nvPr/>
        </p:nvSpPr>
        <p:spPr>
          <a:xfrm flipV="1">
            <a:off x="5508104" y="4568354"/>
            <a:ext cx="33123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sv-SE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6" name="Rektangel 15"/>
          <p:cNvSpPr/>
          <p:nvPr/>
        </p:nvSpPr>
        <p:spPr>
          <a:xfrm rot="772187">
            <a:off x="4053023" y="1035823"/>
            <a:ext cx="5079154" cy="1292662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Byggnation </a:t>
            </a:r>
          </a:p>
          <a:p>
            <a:pPr algn="ctr"/>
            <a:r>
              <a:rPr lang="sv-SE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Per </a:t>
            </a:r>
            <a:r>
              <a:rPr lang="sv-SE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NOD-nodområde</a:t>
            </a:r>
            <a:endParaRPr lang="sv-SE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Rektangel 16"/>
          <p:cNvSpPr/>
          <p:nvPr/>
        </p:nvSpPr>
        <p:spPr>
          <a:xfrm rot="336710">
            <a:off x="4860032" y="4437112"/>
            <a:ext cx="3600400" cy="1077218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v-SE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Driftsättning  löpande </a:t>
            </a:r>
            <a:endParaRPr lang="sv-SE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Frölunda No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2980" y="0"/>
            <a:ext cx="59980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ag5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1818" y="-171400"/>
            <a:ext cx="8039160" cy="71287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ag5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788"/>
            <a:ext cx="9144000" cy="646442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ag5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788"/>
            <a:ext cx="9144000" cy="6464424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4932040" y="5373216"/>
            <a:ext cx="172819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 smtClean="0"/>
              <a:t>Djup ca. 30 cm</a:t>
            </a:r>
            <a:endParaRPr lang="sv-SE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ag5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5020" y="0"/>
            <a:ext cx="54939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ag5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5868144" cy="5260149"/>
          </a:xfrm>
          <a:prstGeom prst="rect">
            <a:avLst/>
          </a:prstGeom>
        </p:spPr>
      </p:pic>
      <p:pic>
        <p:nvPicPr>
          <p:cNvPr id="3" name="Bildobjekt 2" descr="dag5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2676" y="1268760"/>
            <a:ext cx="4281324" cy="554535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124745"/>
            <a:ext cx="7772400" cy="1656183"/>
          </a:xfrm>
        </p:spPr>
        <p:txBody>
          <a:bodyPr>
            <a:noAutofit/>
          </a:bodyPr>
          <a:lstStyle/>
          <a:p>
            <a:r>
              <a:rPr lang="sv-SE" sz="6000" b="1" dirty="0" smtClean="0"/>
              <a:t>Vårt  MÅL </a:t>
            </a:r>
            <a:br>
              <a:rPr lang="sv-SE" sz="6000" b="1" dirty="0" smtClean="0"/>
            </a:br>
            <a:endParaRPr lang="sv-SE" sz="6000" b="1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03648" y="2924944"/>
            <a:ext cx="6400800" cy="2641848"/>
          </a:xfrm>
        </p:spPr>
        <p:txBody>
          <a:bodyPr/>
          <a:lstStyle/>
          <a:p>
            <a:r>
              <a:rPr lang="sv-SE" b="1" dirty="0" smtClean="0">
                <a:solidFill>
                  <a:srgbClr val="FF0000"/>
                </a:solidFill>
              </a:rPr>
              <a:t>Alla i drift under året </a:t>
            </a:r>
          </a:p>
          <a:p>
            <a:endParaRPr lang="sv-SE" b="1" dirty="0" smtClean="0">
              <a:solidFill>
                <a:srgbClr val="FF0000"/>
              </a:solidFill>
            </a:endParaRPr>
          </a:p>
          <a:p>
            <a:r>
              <a:rPr lang="sv-SE" b="1" dirty="0" smtClean="0">
                <a:solidFill>
                  <a:srgbClr val="FF0000"/>
                </a:solidFill>
              </a:rPr>
              <a:t>Kräver  ert beslut senast 4 Mars</a:t>
            </a:r>
          </a:p>
          <a:p>
            <a:r>
              <a:rPr lang="sv-SE" b="1" dirty="0" smtClean="0">
                <a:solidFill>
                  <a:srgbClr val="FF0000"/>
                </a:solidFill>
              </a:rPr>
              <a:t>Kalkyl max 22000.- </a:t>
            </a:r>
          </a:p>
          <a:p>
            <a:endParaRPr lang="sv-SE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ödrakindsfiber_v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5456" y="404664"/>
            <a:ext cx="7560840" cy="3528392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611560" y="2996953"/>
            <a:ext cx="7776864" cy="5016758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50800" dir="5400000" algn="ctr" rotWithShape="0">
              <a:srgbClr val="FF0000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FAS 2 </a:t>
            </a:r>
          </a:p>
          <a:p>
            <a:pPr algn="ctr"/>
            <a:r>
              <a:rPr lang="sv-SE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2016 ?</a:t>
            </a:r>
          </a:p>
          <a:p>
            <a:pPr algn="ctr"/>
            <a:r>
              <a:rPr lang="sv-SE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16 ?</a:t>
            </a:r>
          </a:p>
          <a:p>
            <a:pPr algn="ctr"/>
            <a:r>
              <a:rPr lang="sv-SE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sv-SE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Dags för er att ta beslut</a:t>
            </a:r>
            <a:endParaRPr lang="sv-SE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611560" y="5661248"/>
            <a:ext cx="7776864" cy="92333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v-SE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BESKED SENAST 4.e MARS</a:t>
            </a:r>
            <a:endParaRPr lang="sv-SE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AF1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0"/>
            <a:ext cx="6768752" cy="68580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4572000" y="292494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200 Mb/s</a:t>
            </a:r>
            <a:endParaRPr lang="sv-SE" dirty="0"/>
          </a:p>
        </p:txBody>
      </p:sp>
      <p:cxnSp>
        <p:nvCxnSpPr>
          <p:cNvPr id="6" name="Rak 5"/>
          <p:cNvCxnSpPr/>
          <p:nvPr/>
        </p:nvCxnSpPr>
        <p:spPr>
          <a:xfrm>
            <a:off x="3563888" y="3212976"/>
            <a:ext cx="576064" cy="216024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k 6"/>
          <p:cNvCxnSpPr/>
          <p:nvPr/>
        </p:nvCxnSpPr>
        <p:spPr>
          <a:xfrm flipV="1">
            <a:off x="5508104" y="6381328"/>
            <a:ext cx="1872208" cy="7200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AF2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0"/>
            <a:ext cx="6768752" cy="6858000"/>
          </a:xfrm>
          <a:prstGeom prst="rect">
            <a:avLst/>
          </a:prstGeom>
          <a:ln w="34925">
            <a:noFill/>
          </a:ln>
        </p:spPr>
      </p:pic>
      <p:cxnSp>
        <p:nvCxnSpPr>
          <p:cNvPr id="4" name="Rak 3"/>
          <p:cNvCxnSpPr/>
          <p:nvPr/>
        </p:nvCxnSpPr>
        <p:spPr>
          <a:xfrm>
            <a:off x="3059832" y="2780928"/>
            <a:ext cx="432048" cy="144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k 5"/>
          <p:cNvCxnSpPr/>
          <p:nvPr/>
        </p:nvCxnSpPr>
        <p:spPr>
          <a:xfrm flipH="1">
            <a:off x="3563888" y="4869160"/>
            <a:ext cx="216024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7"/>
          <p:cNvCxnSpPr/>
          <p:nvPr/>
        </p:nvCxnSpPr>
        <p:spPr>
          <a:xfrm flipH="1">
            <a:off x="3491880" y="4797152"/>
            <a:ext cx="360040" cy="36004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/>
          <p:cNvCxnSpPr/>
          <p:nvPr/>
        </p:nvCxnSpPr>
        <p:spPr>
          <a:xfrm flipH="1">
            <a:off x="4788024" y="3573016"/>
            <a:ext cx="2232248" cy="14401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AF4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0"/>
            <a:ext cx="6768752" cy="6858000"/>
          </a:xfrm>
          <a:prstGeom prst="rect">
            <a:avLst/>
          </a:prstGeom>
        </p:spPr>
      </p:pic>
      <p:cxnSp>
        <p:nvCxnSpPr>
          <p:cNvPr id="4" name="Rak 3"/>
          <p:cNvCxnSpPr/>
          <p:nvPr/>
        </p:nvCxnSpPr>
        <p:spPr>
          <a:xfrm>
            <a:off x="3131840" y="3573016"/>
            <a:ext cx="504056" cy="28803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k 5"/>
          <p:cNvCxnSpPr/>
          <p:nvPr/>
        </p:nvCxnSpPr>
        <p:spPr>
          <a:xfrm flipV="1">
            <a:off x="4211960" y="4941168"/>
            <a:ext cx="2808312" cy="14401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AF3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1906"/>
            <a:ext cx="6624735" cy="6796094"/>
          </a:xfrm>
          <a:prstGeom prst="rect">
            <a:avLst/>
          </a:prstGeom>
        </p:spPr>
      </p:pic>
      <p:cxnSp>
        <p:nvCxnSpPr>
          <p:cNvPr id="4" name="Rak 3"/>
          <p:cNvCxnSpPr/>
          <p:nvPr/>
        </p:nvCxnSpPr>
        <p:spPr>
          <a:xfrm flipH="1">
            <a:off x="4788024" y="3284984"/>
            <a:ext cx="504056" cy="14401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k 5"/>
          <p:cNvCxnSpPr/>
          <p:nvPr/>
        </p:nvCxnSpPr>
        <p:spPr>
          <a:xfrm flipV="1">
            <a:off x="1979712" y="5661248"/>
            <a:ext cx="2592288" cy="14401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20151119_1047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NULÄGET ANTAL ANSLUTNINGAR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484 ANSLUTNINGAR UPPKOPPLADE</a:t>
            </a:r>
          </a:p>
          <a:p>
            <a:r>
              <a:rPr lang="sv-SE" dirty="0" smtClean="0"/>
              <a:t>450 AKTIVA</a:t>
            </a:r>
          </a:p>
          <a:p>
            <a:r>
              <a:rPr lang="sv-SE" dirty="0" smtClean="0"/>
              <a:t>10 FÖRETAG</a:t>
            </a:r>
          </a:p>
          <a:p>
            <a:r>
              <a:rPr lang="sv-SE" dirty="0" smtClean="0"/>
              <a:t>24 VILANDE ANSLUTNINGAR</a:t>
            </a:r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20151119_11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chakt på tom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20140218_100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ag1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0"/>
            <a:ext cx="5590356" cy="6858000"/>
          </a:xfrm>
          <a:prstGeom prst="rect">
            <a:avLst/>
          </a:prstGeom>
        </p:spPr>
      </p:pic>
      <p:sp>
        <p:nvSpPr>
          <p:cNvPr id="3" name="Ellips 2"/>
          <p:cNvSpPr/>
          <p:nvPr/>
        </p:nvSpPr>
        <p:spPr>
          <a:xfrm>
            <a:off x="1835696" y="134076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Ellips 3"/>
          <p:cNvSpPr/>
          <p:nvPr/>
        </p:nvSpPr>
        <p:spPr>
          <a:xfrm>
            <a:off x="899592" y="414908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Ellips 4"/>
          <p:cNvSpPr/>
          <p:nvPr/>
        </p:nvSpPr>
        <p:spPr>
          <a:xfrm>
            <a:off x="2123728" y="422108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Ellips 5"/>
          <p:cNvSpPr/>
          <p:nvPr/>
        </p:nvSpPr>
        <p:spPr>
          <a:xfrm>
            <a:off x="2339752" y="630932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Ellips 6"/>
          <p:cNvSpPr/>
          <p:nvPr/>
        </p:nvSpPr>
        <p:spPr>
          <a:xfrm>
            <a:off x="3563888" y="220486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/>
          <p:cNvSpPr/>
          <p:nvPr/>
        </p:nvSpPr>
        <p:spPr>
          <a:xfrm>
            <a:off x="4355976" y="357301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/>
          <p:cNvSpPr/>
          <p:nvPr/>
        </p:nvSpPr>
        <p:spPr>
          <a:xfrm>
            <a:off x="5436096" y="836712"/>
            <a:ext cx="33843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v-SE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STOM-nät</a:t>
            </a:r>
            <a:endParaRPr lang="sv-SE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sv-S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80 km</a:t>
            </a:r>
            <a:endParaRPr lang="sv-SE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Vänster-höger 10"/>
          <p:cNvSpPr/>
          <p:nvPr/>
        </p:nvSpPr>
        <p:spPr>
          <a:xfrm>
            <a:off x="539552" y="1124744"/>
            <a:ext cx="864096" cy="3600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3" name="Rak 12"/>
          <p:cNvCxnSpPr/>
          <p:nvPr/>
        </p:nvCxnSpPr>
        <p:spPr>
          <a:xfrm>
            <a:off x="1979712" y="1484784"/>
            <a:ext cx="1512168" cy="792088"/>
          </a:xfrm>
          <a:prstGeom prst="line">
            <a:avLst/>
          </a:prstGeom>
          <a:ln w="412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/>
          <p:cNvSpPr/>
          <p:nvPr/>
        </p:nvSpPr>
        <p:spPr>
          <a:xfrm>
            <a:off x="5364088" y="3645024"/>
            <a:ext cx="31683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6 noder</a:t>
            </a:r>
            <a:endParaRPr lang="sv-SE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2843808" y="5589240"/>
            <a:ext cx="57606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v-SE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Bekostat av  Svenljunga kommun</a:t>
            </a:r>
            <a:endParaRPr lang="sv-SE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306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143500" cy="6858000"/>
          </a:xfrm>
          <a:prstGeom prst="rect">
            <a:avLst/>
          </a:prstGeom>
        </p:spPr>
      </p:pic>
      <p:sp>
        <p:nvSpPr>
          <p:cNvPr id="3" name="Höger 2"/>
          <p:cNvSpPr/>
          <p:nvPr/>
        </p:nvSpPr>
        <p:spPr>
          <a:xfrm rot="2176043">
            <a:off x="3010521" y="1172473"/>
            <a:ext cx="570922" cy="507169"/>
          </a:xfrm>
          <a:prstGeom prst="rightArrow">
            <a:avLst>
              <a:gd name="adj1" fmla="val 50000"/>
              <a:gd name="adj2" fmla="val 6799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Höger 4"/>
          <p:cNvSpPr/>
          <p:nvPr/>
        </p:nvSpPr>
        <p:spPr>
          <a:xfrm rot="17215814">
            <a:off x="3990585" y="118744"/>
            <a:ext cx="531983" cy="382960"/>
          </a:xfrm>
          <a:prstGeom prst="rightArrow">
            <a:avLst>
              <a:gd name="adj1" fmla="val 50000"/>
              <a:gd name="adj2" fmla="val 556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Höger 6"/>
          <p:cNvSpPr/>
          <p:nvPr/>
        </p:nvSpPr>
        <p:spPr>
          <a:xfrm rot="8533184">
            <a:off x="1772706" y="5045854"/>
            <a:ext cx="48959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Höger 7"/>
          <p:cNvSpPr/>
          <p:nvPr/>
        </p:nvSpPr>
        <p:spPr>
          <a:xfrm rot="11557862">
            <a:off x="2091988" y="3198725"/>
            <a:ext cx="57606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/>
          <p:cNvSpPr txBox="1"/>
          <p:nvPr/>
        </p:nvSpPr>
        <p:spPr>
          <a:xfrm>
            <a:off x="5868144" y="5301208"/>
            <a:ext cx="3024336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sv-SE" dirty="0" smtClean="0"/>
              <a:t>Ca:   40 % av Svenljunga</a:t>
            </a:r>
          </a:p>
          <a:p>
            <a:r>
              <a:rPr lang="sv-SE" dirty="0" smtClean="0"/>
              <a:t>Kommun</a:t>
            </a:r>
            <a:endParaRPr lang="sv-S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10622 - Ko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 rot="20701827">
            <a:off x="3779912" y="4813994"/>
            <a:ext cx="4032447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v-SE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 </a:t>
            </a:r>
            <a:r>
              <a:rPr lang="sv-SE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</a:t>
            </a:r>
            <a:r>
              <a:rPr lang="sv-SE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NODER </a:t>
            </a:r>
            <a:endParaRPr lang="sv-SE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10107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373</Words>
  <Application>Microsoft Macintosh PowerPoint</Application>
  <PresentationFormat>Bildspel på skärmen (4:3)</PresentationFormat>
  <Paragraphs>109</Paragraphs>
  <Slides>52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52</vt:i4>
      </vt:variant>
    </vt:vector>
  </HeadingPairs>
  <TitlesOfParts>
    <vt:vector size="53" baseType="lpstr">
      <vt:lpstr>Office-tema</vt:lpstr>
      <vt:lpstr>PowerPoint-presentation</vt:lpstr>
      <vt:lpstr>PowerPoint-presentation</vt:lpstr>
      <vt:lpstr>PowerPoint-presentation</vt:lpstr>
      <vt:lpstr>PowerPoint-presentation</vt:lpstr>
      <vt:lpstr>NULÄGET ANTAL ANSLUTNINGAR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KOMMUNIKATIONS OCH TJÄNSTEOPERATÖR</vt:lpstr>
      <vt:lpstr>PowerPoint-presentation</vt:lpstr>
      <vt:lpstr>PowerPoint-presentation</vt:lpstr>
      <vt:lpstr>DAGSLÄGET   för  FAS 2</vt:lpstr>
      <vt:lpstr>KOSTNADER  ? </vt:lpstr>
      <vt:lpstr>BIDRAGS ?-an  3,25 miljarder</vt:lpstr>
      <vt:lpstr>KOSTNADER  ? </vt:lpstr>
      <vt:lpstr>KOSTNADER  ? </vt:lpstr>
      <vt:lpstr>PowerPoint-presentation</vt:lpstr>
      <vt:lpstr>AKTVITETER I NÄRTID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Uppgifter vi behöver hjälp med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Vårt  MÅL 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Gunnar Johansson</dc:creator>
  <cp:lastModifiedBy>Malin Hilding</cp:lastModifiedBy>
  <cp:revision>100</cp:revision>
  <dcterms:created xsi:type="dcterms:W3CDTF">2016-01-24T16:12:32Z</dcterms:created>
  <dcterms:modified xsi:type="dcterms:W3CDTF">2016-02-21T10:53:50Z</dcterms:modified>
</cp:coreProperties>
</file>